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96" r:id="rId3"/>
    <p:sldId id="257" r:id="rId4"/>
    <p:sldId id="271" r:id="rId5"/>
    <p:sldId id="258" r:id="rId6"/>
    <p:sldId id="270" r:id="rId7"/>
    <p:sldId id="269" r:id="rId8"/>
    <p:sldId id="298" r:id="rId9"/>
    <p:sldId id="282" r:id="rId10"/>
    <p:sldId id="283" r:id="rId11"/>
    <p:sldId id="260" r:id="rId12"/>
    <p:sldId id="284" r:id="rId13"/>
    <p:sldId id="279" r:id="rId14"/>
    <p:sldId id="287" r:id="rId15"/>
    <p:sldId id="288" r:id="rId16"/>
    <p:sldId id="276" r:id="rId17"/>
    <p:sldId id="289" r:id="rId18"/>
    <p:sldId id="290" r:id="rId19"/>
    <p:sldId id="291" r:id="rId20"/>
    <p:sldId id="299" r:id="rId21"/>
    <p:sldId id="304" r:id="rId22"/>
    <p:sldId id="307" r:id="rId23"/>
    <p:sldId id="308" r:id="rId24"/>
    <p:sldId id="309" r:id="rId25"/>
    <p:sldId id="310" r:id="rId26"/>
    <p:sldId id="312" r:id="rId27"/>
    <p:sldId id="311" r:id="rId28"/>
    <p:sldId id="313" r:id="rId29"/>
    <p:sldId id="315" r:id="rId30"/>
    <p:sldId id="317" r:id="rId31"/>
    <p:sldId id="316" r:id="rId32"/>
    <p:sldId id="267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2761E9B-B6B2-494A-89D3-C594A2F64BA5}">
          <p14:sldIdLst>
            <p14:sldId id="256"/>
            <p14:sldId id="296"/>
          </p14:sldIdLst>
        </p14:section>
        <p14:section name="1. The revival of the DWH with the cloud" id="{825E07CF-1D9D-4375-9EC3-6E3CA492A67D}">
          <p14:sldIdLst>
            <p14:sldId id="257"/>
            <p14:sldId id="271"/>
          </p14:sldIdLst>
        </p14:section>
        <p14:section name="2. The role of dbt and “Analytics Engineering”" id="{9AA8E39F-E89D-4FDB-9704-8E739D04398B}">
          <p14:sldIdLst>
            <p14:sldId id="258"/>
            <p14:sldId id="270"/>
            <p14:sldId id="269"/>
          </p14:sldIdLst>
        </p14:section>
        <p14:section name="3. Usage of GenAI for Data Analytics &amp; Data Literacy" id="{F5B77488-7E6E-43EF-A89D-D1B47F9B6077}">
          <p14:sldIdLst>
            <p14:sldId id="298"/>
            <p14:sldId id="282"/>
            <p14:sldId id="283"/>
            <p14:sldId id="260"/>
          </p14:sldIdLst>
        </p14:section>
        <p14:section name="&quot;The Foreman&quot;" id="{26903D55-A0DF-4AEB-A4FD-061015584B4A}">
          <p14:sldIdLst>
            <p14:sldId id="284"/>
            <p14:sldId id="279"/>
            <p14:sldId id="287"/>
            <p14:sldId id="288"/>
            <p14:sldId id="276"/>
            <p14:sldId id="289"/>
            <p14:sldId id="290"/>
            <p14:sldId id="291"/>
            <p14:sldId id="299"/>
            <p14:sldId id="304"/>
            <p14:sldId id="307"/>
            <p14:sldId id="308"/>
            <p14:sldId id="309"/>
            <p14:sldId id="310"/>
            <p14:sldId id="312"/>
            <p14:sldId id="311"/>
            <p14:sldId id="313"/>
            <p14:sldId id="315"/>
            <p14:sldId id="317"/>
            <p14:sldId id="316"/>
          </p14:sldIdLst>
        </p14:section>
        <p14:section name="5. Conclusions &amp; Next Steps" id="{8DDE022F-4FB3-447F-B489-D45816FA5374}">
          <p14:sldIdLst>
            <p14:sldId id="267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69" autoAdjust="0"/>
    <p:restoredTop sz="94660"/>
  </p:normalViewPr>
  <p:slideViewPr>
    <p:cSldViewPr snapToGrid="0">
      <p:cViewPr>
        <p:scale>
          <a:sx n="100" d="100"/>
          <a:sy n="100" d="100"/>
        </p:scale>
        <p:origin x="2160" y="12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EBAA6-F7B7-493E-B54B-4FDCF4B7CE0E}" type="datetimeFigureOut">
              <a:rPr lang="en-US" smtClean="0"/>
              <a:t>11-Sep-24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98F8B-9A72-48EA-A5EA-24E082C4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99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98F8B-9A72-48EA-A5EA-24E082C437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41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98F8B-9A72-48EA-A5EA-24E082C437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6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3B0A-4C20-0097-FAE4-E1EE6EFD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60E8A-67FD-A838-2E29-2A75525FF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43ED4-3892-4D8C-85AC-5F040E4E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E078-F8E4-45C3-B831-A8A10AA430FC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94370-4F6B-C26D-C54A-CFEB4035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87BA8-9598-0DC9-BF55-94A10E1A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9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D8FE-D1FD-7349-3889-D377C248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51C48-1996-1445-BDD5-BD6F9EC9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4B53B-3734-DCB8-4354-5FDA7913B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ACF9-BFE1-4F47-8059-56B849155F74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D0FA4-1645-1ADA-754B-D9655032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6C4C6-6492-7433-3717-FBE3C67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8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A7CC5-6299-7F47-9878-0F102D9A5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2038D-14E8-13BF-D955-0C52FAD30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54004-357C-B282-2E2B-DEA09D64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B84F-6CA9-4D61-BA4A-011346878F1F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14627-D6EE-2167-9B64-FF22D6E6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CFDEE-5307-6A3B-F336-955D0F81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3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55B1-85EE-9D13-0EB0-710D2BC1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9817-6AB5-10A8-054B-D3752D2B4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AC7EA-C099-A9DB-0B7A-23B285D8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9D25-1521-456F-88AD-E45DAE6A2A15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88BB9-A75D-5FE9-22D3-BD3866D3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94CC-517F-FC3E-5B5D-9DAB4FF5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C208-D580-9510-4B8C-7EA2480E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345F1-041B-2A1C-DC31-2051BE6E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F5DBA-66CB-78E2-7226-EECB49C49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D51D-4440-454C-8B6B-D9B8A0C3295B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A743E-A8FF-DBF1-9170-E6582734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5B5DD-BCEB-E261-124F-CC6B0653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5BE1-C2D5-D2D4-AA01-9D143B6A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1EF1C-84E0-76E7-ACBD-BD3F8F1E9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B897F-8DC6-B6C7-0487-847121DCF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ABC37-1671-DCDD-5CBE-984E17E1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1788-FC93-4738-B15B-AE22488B32A9}" type="datetime1">
              <a:rPr lang="en-US" smtClean="0"/>
              <a:t>11-Sep-24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AAC74-0ECC-AF8E-F759-C773B9FF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3095-3590-F953-0C85-A075CDB2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3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E70D-C8B6-3B0F-E4B2-6A8F7891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4FE6-6682-9C3E-B038-061876E92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34D78-5DB0-A4D8-3F39-EB2FD5CCE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D8005-EF11-6811-3599-AAF8C5139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54002-51B7-D12B-0542-321A87870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EBF5F-1B19-0B95-DB21-D341C0214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EA00-7BB3-4C87-A320-52A5EBB5756D}" type="datetime1">
              <a:rPr lang="en-US" smtClean="0"/>
              <a:t>11-Sep-24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F3F312-CC9D-FAEE-352E-58048F87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06F97-CE25-0670-ACA8-EEE2994D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2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C8D2-DCAE-E0B1-09CF-1FDFD581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39FAA-8930-2EA5-C35C-0408A916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EE2C-4D76-4BE7-B0C9-CD01398FD130}" type="datetime1">
              <a:rPr lang="en-US" smtClean="0"/>
              <a:t>11-Sep-24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671B1-53C9-36A4-AA9C-918A8902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351D0-20B3-521E-C955-0D86C217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8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2E8971-4696-B9BB-CCD5-51174E7C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1B01-F7E9-47C6-8DAF-79C01D12CBD1}" type="datetime1">
              <a:rPr lang="en-US" smtClean="0"/>
              <a:t>11-Sep-24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36CF4-F253-7525-0317-7F101FA2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B9AB1-0304-B6AE-B713-160F8B93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4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1A69-2C73-1025-8868-450BF45B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534C-72BF-9098-0365-330BE14F2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A3C0D-4F7C-87CA-8D6C-F7AB30CCF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F5CA9-2098-8E2C-5730-957C4409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DB03-83AA-4B40-B383-EFEDA899A126}" type="datetime1">
              <a:rPr lang="en-US" smtClean="0"/>
              <a:t>11-Sep-24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42B80-DC16-1303-FBE8-6CE930D7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9D471-B779-B8F9-C434-EA6717D8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1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CE2A-BF2E-8DD7-CE27-DF539F90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96699-3A15-39A6-B423-630698F8B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CAA54-6F47-FC9F-E358-7EF8CAFA4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32568-A8C3-7ACE-55B7-3FEA5791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2DE8-6E78-44F5-BAFF-AFE24AF6BEBA}" type="datetime1">
              <a:rPr lang="en-US" smtClean="0"/>
              <a:t>11-Sep-24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75753-90D2-8320-710B-424CB367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EE6D8-84CF-52F5-A271-681A0CF1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9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2D5C8-FCDD-1BAE-00F3-4104D0D9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053EA-6300-89EA-AB5E-0D8C3377D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FE8EC-9B7E-5194-CD0A-B92E9727C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B2FEB-4571-4D27-B180-E45E41B27325}" type="datetime1">
              <a:rPr lang="en-US" smtClean="0"/>
              <a:t>11-Sep-24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F2AEA-B5A9-894E-79DA-81A5B729B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AF4B-4F11-BDF0-94B4-2312B21B3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artner.com/en/newsroom/press-releases/2023-10-03-gartner-poll-finds-55-percent-of-organizations-are-in-piloting-or-production-mode-with-generative-ai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61AA-A9ED-2BD8-E347-70CC829617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3EDB7-CEFD-8B71-7B29-BCE0B637F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7"/>
            <a:ext cx="12192000" cy="2133599"/>
          </a:xfrm>
        </p:spPr>
        <p:txBody>
          <a:bodyPr>
            <a:normAutofit/>
          </a:bodyPr>
          <a:lstStyle/>
          <a:p>
            <a:r>
              <a:rPr lang="en-US" sz="3200" dirty="0"/>
              <a:t>Building a tailored data assistant using </a:t>
            </a:r>
            <a:r>
              <a:rPr lang="en-US" sz="3200" dirty="0" err="1"/>
              <a:t>dbt</a:t>
            </a:r>
            <a:r>
              <a:rPr lang="en-US" sz="3200" dirty="0"/>
              <a:t> metadata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Speakers: Luís Ferreira and João Rebelo</a:t>
            </a:r>
          </a:p>
          <a:p>
            <a:endParaRPr lang="en-US" dirty="0"/>
          </a:p>
        </p:txBody>
      </p:sp>
      <p:pic>
        <p:nvPicPr>
          <p:cNvPr id="1028" name="Picture 4" descr="Data Makers Fest: Call for Speakers @ Sessionize.com">
            <a:extLst>
              <a:ext uri="{FF2B5EF4-FFF2-40B4-BE49-F238E27FC236}">
                <a16:creationId xmlns:a16="http://schemas.microsoft.com/office/drawing/2014/main" id="{BD801032-1775-47F7-6DD4-7A9B2A84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27143" r="64609" b="29913"/>
          <a:stretch/>
        </p:blipFill>
        <p:spPr bwMode="auto">
          <a:xfrm>
            <a:off x="4668981" y="311726"/>
            <a:ext cx="2854037" cy="12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603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GenAI for Data Analytics &amp; Data Literacy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637F-5631-267F-293D-3063312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585" y="2099199"/>
            <a:ext cx="6101443" cy="448227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i="1" dirty="0"/>
              <a:t>“[…] </a:t>
            </a:r>
            <a:r>
              <a:rPr lang="en-US" sz="3200" b="1" i="1" dirty="0"/>
              <a:t>better data literacy </a:t>
            </a:r>
            <a:r>
              <a:rPr lang="en-US" sz="3200" i="1" dirty="0"/>
              <a:t>across your organization, </a:t>
            </a:r>
            <a:r>
              <a:rPr lang="en-US" sz="3200" b="1" i="1" dirty="0"/>
              <a:t>smarter decisions </a:t>
            </a:r>
            <a:r>
              <a:rPr lang="en-US" sz="3200" i="1" dirty="0"/>
              <a:t>being made, and ultimately </a:t>
            </a:r>
            <a:r>
              <a:rPr lang="en-US" sz="3200" b="1" i="1" dirty="0"/>
              <a:t>greater success </a:t>
            </a:r>
            <a:r>
              <a:rPr lang="en-US" sz="3200" i="1" dirty="0"/>
              <a:t>in the market.“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/>
              <a:t>Source: Google’s Data And AI Trends Report 2024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6E8E-5CAB-4355-2FF9-1328B501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E1C9A-DC0B-0D53-F315-0B217C86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1874073"/>
            <a:ext cx="4731657" cy="44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</a:t>
            </a:r>
            <a:r>
              <a:rPr lang="en-US" dirty="0"/>
              <a:t> Investment by Business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637F-5631-267F-293D-3063312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48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>
                <a:hlinkClick r:id="rId2"/>
              </a:rPr>
              <a:t>Gartner</a:t>
            </a:r>
            <a:r>
              <a:rPr lang="en-US" sz="2000" dirty="0"/>
              <a:t> (October 2023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EF61A3-0D2A-428D-2153-DD56B933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43" y="1768474"/>
            <a:ext cx="8699514" cy="37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50C1-529A-4AAC-C762-D8921020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‘Data Warehouse Foreman’</a:t>
            </a:r>
          </a:p>
        </p:txBody>
      </p:sp>
      <p:pic>
        <p:nvPicPr>
          <p:cNvPr id="6" name="Picture 5" descr="A person wearing a hard hat and vest holding a clipboard&#10;&#10;Description automatically generated">
            <a:extLst>
              <a:ext uri="{FF2B5EF4-FFF2-40B4-BE49-F238E27FC236}">
                <a16:creationId xmlns:a16="http://schemas.microsoft.com/office/drawing/2014/main" id="{11AF68F8-A1F8-5453-4D04-0220CAF1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6" r="18333"/>
          <a:stretch/>
        </p:blipFill>
        <p:spPr>
          <a:xfrm>
            <a:off x="838200" y="2116565"/>
            <a:ext cx="2097024" cy="3209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05EB31-9FC4-0064-D029-76AB5A4DB497}"/>
              </a:ext>
            </a:extLst>
          </p:cNvPr>
          <p:cNvSpPr txBox="1"/>
          <p:nvPr/>
        </p:nvSpPr>
        <p:spPr>
          <a:xfrm>
            <a:off x="3195650" y="2793104"/>
            <a:ext cx="152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+</a:t>
            </a:r>
            <a:endParaRPr lang="en-US" dirty="0"/>
          </a:p>
        </p:txBody>
      </p:sp>
      <p:pic>
        <p:nvPicPr>
          <p:cNvPr id="2050" name="Picture 2" descr="Data Warehouse PNG Transparent Images Free Download | Vector Files | Pngtree">
            <a:extLst>
              <a:ext uri="{FF2B5EF4-FFF2-40B4-BE49-F238E27FC236}">
                <a16:creationId xmlns:a16="http://schemas.microsoft.com/office/drawing/2014/main" id="{11DEE31E-92F4-8F1C-9957-9DFBC6547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0093" r="7607" b="10141"/>
          <a:stretch/>
        </p:blipFill>
        <p:spPr bwMode="auto">
          <a:xfrm>
            <a:off x="4719650" y="2793103"/>
            <a:ext cx="2374508" cy="221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FD87D-04B5-2F31-7927-29BD3502A662}"/>
              </a:ext>
            </a:extLst>
          </p:cNvPr>
          <p:cNvSpPr txBox="1"/>
          <p:nvPr/>
        </p:nvSpPr>
        <p:spPr>
          <a:xfrm>
            <a:off x="7354584" y="2793103"/>
            <a:ext cx="152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+</a:t>
            </a:r>
            <a:endParaRPr lang="en-US" dirty="0"/>
          </a:p>
        </p:txBody>
      </p:sp>
      <p:pic>
        <p:nvPicPr>
          <p:cNvPr id="2052" name="Picture 4" descr="Ai Vector Art, Icons, and Graphics for Free Download">
            <a:extLst>
              <a:ext uri="{FF2B5EF4-FFF2-40B4-BE49-F238E27FC236}">
                <a16:creationId xmlns:a16="http://schemas.microsoft.com/office/drawing/2014/main" id="{56673CF3-9A6E-125B-5E21-E27CCD64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584" y="2632539"/>
            <a:ext cx="2537118" cy="25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71016-1B67-D2D5-DDFE-B056CFBF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3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89C5-ABF9-361F-73AF-873D1D266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Simple prompt: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71C76-1E09-60F4-8A49-2CEB3524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76" y="2523745"/>
            <a:ext cx="8645047" cy="241701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97798E-8FB6-4153-3A0A-EA6B719C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89C5-ABF9-361F-73AF-873D1D266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Prompt with RAG: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0CA4-970C-FA83-B939-B83F429C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02" y="2336609"/>
            <a:ext cx="9578595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DB242-5B9D-AABD-DF7F-69AC5690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7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89C5-ABF9-361F-73AF-873D1D266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Prompt with RAG: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0CA4-970C-FA83-B939-B83F429C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02" y="2336609"/>
            <a:ext cx="9578595" cy="435133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330F06-869B-E2C9-AAD8-53B5A1B5AA5A}"/>
              </a:ext>
            </a:extLst>
          </p:cNvPr>
          <p:cNvSpPr/>
          <p:nvPr/>
        </p:nvSpPr>
        <p:spPr>
          <a:xfrm>
            <a:off x="3706368" y="4815840"/>
            <a:ext cx="1670304" cy="1780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F3886-8352-8B3F-CD1F-E10BBFD5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‘Foreman’ RAG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9BC1EC-144B-5DE8-1E20-11200915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6" y="1690688"/>
            <a:ext cx="11196508" cy="473908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EAAC02-3B40-0798-F40D-3F32853B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07FF4A-BE6C-C050-5D03-55D535D6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6" y="2005634"/>
            <a:ext cx="8070055" cy="341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‘Foreman’ RAG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F93B77-B8FC-F746-192F-40499BE46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75" y="2591448"/>
            <a:ext cx="1309422" cy="1309422"/>
          </a:xfrm>
          <a:prstGeom prst="rect">
            <a:avLst/>
          </a:prstGeom>
        </p:spPr>
      </p:pic>
      <p:pic>
        <p:nvPicPr>
          <p:cNvPr id="5" name="Picture 2" descr="openai&quot; Icon - Download for free – Iconduck">
            <a:extLst>
              <a:ext uri="{FF2B5EF4-FFF2-40B4-BE49-F238E27FC236}">
                <a16:creationId xmlns:a16="http://schemas.microsoft.com/office/drawing/2014/main" id="{2E9E19BB-DA72-A07C-036B-6D99E483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33" y="3774420"/>
            <a:ext cx="924997" cy="93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Anthropic's Claude in Raycast - Product Information, Latest Updates, and  Reviews 2024 | Product Hunt">
            <a:extLst>
              <a:ext uri="{FF2B5EF4-FFF2-40B4-BE49-F238E27FC236}">
                <a16:creationId xmlns:a16="http://schemas.microsoft.com/office/drawing/2014/main" id="{4C350EF4-F9D5-6982-B1F4-2F742A08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70" y="1228535"/>
            <a:ext cx="1147160" cy="11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E77F6734-614E-CC0D-7803-F81B4C67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12" y="2304114"/>
            <a:ext cx="235655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049A92C-771A-EA3B-CF7F-E1404264B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163" y="4999691"/>
            <a:ext cx="2282427" cy="8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4BE282-4E68-38F2-6C76-89256B35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5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8E1C03-54C5-415F-B9E7-8A381C4F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6" y="2005634"/>
            <a:ext cx="8070055" cy="341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‘Foreman’ RAG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8BDF00-4960-1DF9-FEF2-B90DEDC0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01" y="1754512"/>
            <a:ext cx="1379069" cy="14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 Semantic search applications using Open Source Vector database  ChromaDB | by Avikumar Talaviya | AI Science | Medium">
            <a:extLst>
              <a:ext uri="{FF2B5EF4-FFF2-40B4-BE49-F238E27FC236}">
                <a16:creationId xmlns:a16="http://schemas.microsoft.com/office/drawing/2014/main" id="{B02D2EE2-2231-128F-C48F-47783512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61" y="4873781"/>
            <a:ext cx="1696351" cy="10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drant · GitHub">
            <a:extLst>
              <a:ext uri="{FF2B5EF4-FFF2-40B4-BE49-F238E27FC236}">
                <a16:creationId xmlns:a16="http://schemas.microsoft.com/office/drawing/2014/main" id="{04B90098-9D7F-E3D7-5FB0-211D9CFE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882" y="3240533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E04A08-0318-B8F4-83E7-60989764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01" y="4302508"/>
            <a:ext cx="1525727" cy="152572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4CC5D6-FC68-F333-4608-FEDCDFBB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9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B0C945-183E-93F4-EBE8-862A7023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6" y="2005634"/>
            <a:ext cx="8070055" cy="341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‘Foreman’ RAG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F93B77-B8FC-F746-192F-40499BE46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36" y="2495690"/>
            <a:ext cx="1609343" cy="1609343"/>
          </a:xfrm>
          <a:prstGeom prst="rect">
            <a:avLst/>
          </a:prstGeom>
        </p:spPr>
      </p:pic>
      <p:pic>
        <p:nvPicPr>
          <p:cNvPr id="3" name="Picture 2" descr="How to Use LangChain, a Framework for Structured Responses from ChatGPT |  by Prabhavith Reddy | Medium">
            <a:extLst>
              <a:ext uri="{FF2B5EF4-FFF2-40B4-BE49-F238E27FC236}">
                <a16:creationId xmlns:a16="http://schemas.microsoft.com/office/drawing/2014/main" id="{C0A99412-55FF-D3CC-AD92-9FC93F9C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t="5633" r="22990" b="45949"/>
          <a:stretch/>
        </p:blipFill>
        <p:spPr bwMode="auto">
          <a:xfrm>
            <a:off x="8594343" y="1308719"/>
            <a:ext cx="3149601" cy="16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lamaIndex - Traceloop">
            <a:extLst>
              <a:ext uri="{FF2B5EF4-FFF2-40B4-BE49-F238E27FC236}">
                <a16:creationId xmlns:a16="http://schemas.microsoft.com/office/drawing/2014/main" id="{E4B7BF0E-6F23-5A34-ABE1-2864E436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593" y="3750087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yellow and red logo with a black background&#10;&#10;Description automatically generated">
            <a:extLst>
              <a:ext uri="{FF2B5EF4-FFF2-40B4-BE49-F238E27FC236}">
                <a16:creationId xmlns:a16="http://schemas.microsoft.com/office/drawing/2014/main" id="{482A9B04-9079-2167-F91E-C4BCDCB55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992" y="2959720"/>
            <a:ext cx="1004515" cy="100451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F4DF992-4C33-8CE4-CFCE-A6090B2E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3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Foreman</a:t>
            </a:r>
          </a:p>
        </p:txBody>
      </p:sp>
      <p:pic>
        <p:nvPicPr>
          <p:cNvPr id="9" name="Picture 8" descr="A person wearing a hard hat and vest holding a clipboard&#10;&#10;Description automatically generated">
            <a:extLst>
              <a:ext uri="{FF2B5EF4-FFF2-40B4-BE49-F238E27FC236}">
                <a16:creationId xmlns:a16="http://schemas.microsoft.com/office/drawing/2014/main" id="{F88902FF-D449-66A6-E1A5-DE97378966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r="13961"/>
          <a:stretch/>
        </p:blipFill>
        <p:spPr>
          <a:xfrm>
            <a:off x="1793753" y="1866900"/>
            <a:ext cx="3022845" cy="4086224"/>
          </a:xfrm>
          <a:prstGeom prst="rect">
            <a:avLst/>
          </a:prstGeom>
        </p:spPr>
      </p:pic>
      <p:pic>
        <p:nvPicPr>
          <p:cNvPr id="10" name="Picture 9" descr="A warehouse with boxes stacked on shelves&#10;&#10;Description automatically generated">
            <a:extLst>
              <a:ext uri="{FF2B5EF4-FFF2-40B4-BE49-F238E27FC236}">
                <a16:creationId xmlns:a16="http://schemas.microsoft.com/office/drawing/2014/main" id="{0B2C7147-9FEF-6BFE-BFAF-B9BAE4BD5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r="1539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CBCDBEB-3A76-92F7-1429-3EDB4831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9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A5EB-EAAF-9736-DA9F-329A243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Makers 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20DA-9A9E-D665-6C75-42CD35178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Models:</a:t>
            </a:r>
          </a:p>
          <a:p>
            <a:r>
              <a:rPr lang="en-US" dirty="0"/>
              <a:t>Attractions</a:t>
            </a:r>
          </a:p>
          <a:p>
            <a:r>
              <a:rPr lang="en-US" dirty="0"/>
              <a:t>Partners</a:t>
            </a:r>
          </a:p>
          <a:p>
            <a:r>
              <a:rPr lang="en-US" dirty="0"/>
              <a:t>Sessions</a:t>
            </a:r>
          </a:p>
          <a:p>
            <a:r>
              <a:rPr lang="en-US" dirty="0"/>
              <a:t>Speakers</a:t>
            </a:r>
          </a:p>
          <a:p>
            <a:r>
              <a:rPr lang="en-US" dirty="0"/>
              <a:t>Tutorials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2AD08-A2FE-5C04-0CCC-B3616579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8FF958-B6E2-2BC1-A062-9477C8DD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841" y="1987518"/>
            <a:ext cx="4512104" cy="4189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43352-C477-FDAA-795E-3E9F4085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458" y="153929"/>
            <a:ext cx="1235828" cy="6023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851089-789D-02CB-FFCA-2D87DA8126D8}"/>
              </a:ext>
            </a:extLst>
          </p:cNvPr>
          <p:cNvSpPr txBox="1">
            <a:spLocks/>
          </p:cNvSpPr>
          <p:nvPr/>
        </p:nvSpPr>
        <p:spPr>
          <a:xfrm>
            <a:off x="4975992" y="6311900"/>
            <a:ext cx="2240016" cy="36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err="1"/>
              <a:t>dbt_project.yml</a:t>
            </a:r>
            <a:endParaRPr lang="en-US" sz="1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5E2444-7335-9F1D-7398-43C7457DD30A}"/>
              </a:ext>
            </a:extLst>
          </p:cNvPr>
          <p:cNvSpPr txBox="1">
            <a:spLocks/>
          </p:cNvSpPr>
          <p:nvPr/>
        </p:nvSpPr>
        <p:spPr>
          <a:xfrm>
            <a:off x="8783364" y="6311555"/>
            <a:ext cx="2240016" cy="36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315548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‘base’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10848392" cy="8474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ABAEDC-316E-9047-6D8E-1204663D51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AF158F-AB01-E643-0A6D-5DDFA8614BD5}"/>
              </a:ext>
            </a:extLst>
          </p:cNvPr>
          <p:cNvCxnSpPr>
            <a:cxnSpLocks/>
          </p:cNvCxnSpPr>
          <p:nvPr/>
        </p:nvCxnSpPr>
        <p:spPr>
          <a:xfrm>
            <a:off x="1571625" y="2321697"/>
            <a:ext cx="68770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64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‘base’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10848392" cy="8474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1C93B8-8055-50CF-6654-A9B5653AF7E1}"/>
              </a:ext>
            </a:extLst>
          </p:cNvPr>
          <p:cNvSpPr txBox="1">
            <a:spLocks/>
          </p:cNvSpPr>
          <p:nvPr/>
        </p:nvSpPr>
        <p:spPr>
          <a:xfrm>
            <a:off x="838200" y="257896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8C5FE-6294-B24A-89BA-240E50EFF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957223"/>
            <a:ext cx="10848392" cy="82112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ABAEDC-316E-9047-6D8E-1204663D51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02854B-01B3-66B2-CE25-8A7C075EE741}"/>
              </a:ext>
            </a:extLst>
          </p:cNvPr>
          <p:cNvCxnSpPr>
            <a:cxnSpLocks/>
          </p:cNvCxnSpPr>
          <p:nvPr/>
        </p:nvCxnSpPr>
        <p:spPr>
          <a:xfrm>
            <a:off x="4724400" y="3588522"/>
            <a:ext cx="17811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06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‘base’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10848392" cy="8474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1C93B8-8055-50CF-6654-A9B5653AF7E1}"/>
              </a:ext>
            </a:extLst>
          </p:cNvPr>
          <p:cNvSpPr txBox="1">
            <a:spLocks/>
          </p:cNvSpPr>
          <p:nvPr/>
        </p:nvSpPr>
        <p:spPr>
          <a:xfrm>
            <a:off x="838200" y="257896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8C5FE-6294-B24A-89BA-240E50EFF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957223"/>
            <a:ext cx="10848392" cy="82112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25E94B-1711-CB04-5F85-023E390D5B92}"/>
              </a:ext>
            </a:extLst>
          </p:cNvPr>
          <p:cNvSpPr txBox="1">
            <a:spLocks/>
          </p:cNvSpPr>
          <p:nvPr/>
        </p:nvSpPr>
        <p:spPr>
          <a:xfrm>
            <a:off x="838200" y="3832357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71E-AD5A-62E2-5E32-C5B225E61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210620"/>
            <a:ext cx="9611766" cy="76855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ABAEDC-316E-9047-6D8E-1204663D51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771CE5-C4A9-599B-2CE3-389D84AAFEC4}"/>
              </a:ext>
            </a:extLst>
          </p:cNvPr>
          <p:cNvCxnSpPr/>
          <p:nvPr/>
        </p:nvCxnSpPr>
        <p:spPr>
          <a:xfrm>
            <a:off x="8753475" y="4950597"/>
            <a:ext cx="16869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83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‘base’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5DC1E-CF4F-6C77-D199-AC96006C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856288"/>
            <a:ext cx="2743200" cy="365125"/>
          </a:xfrm>
        </p:spPr>
        <p:txBody>
          <a:bodyPr/>
          <a:lstStyle/>
          <a:p>
            <a:fld id="{9897A1B7-B53E-4698-8358-E3A37CFDC5C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10848392" cy="8474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1C93B8-8055-50CF-6654-A9B5653AF7E1}"/>
              </a:ext>
            </a:extLst>
          </p:cNvPr>
          <p:cNvSpPr txBox="1">
            <a:spLocks/>
          </p:cNvSpPr>
          <p:nvPr/>
        </p:nvSpPr>
        <p:spPr>
          <a:xfrm>
            <a:off x="838200" y="257896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8C5FE-6294-B24A-89BA-240E50EFF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957223"/>
            <a:ext cx="10848392" cy="82112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25E94B-1711-CB04-5F85-023E390D5B92}"/>
              </a:ext>
            </a:extLst>
          </p:cNvPr>
          <p:cNvSpPr txBox="1">
            <a:spLocks/>
          </p:cNvSpPr>
          <p:nvPr/>
        </p:nvSpPr>
        <p:spPr>
          <a:xfrm>
            <a:off x="838200" y="3832357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71E-AD5A-62E2-5E32-C5B225E61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210620"/>
            <a:ext cx="9611766" cy="76855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81152F-A4D9-4818-A2B4-33013DE3F7C5}"/>
              </a:ext>
            </a:extLst>
          </p:cNvPr>
          <p:cNvSpPr txBox="1">
            <a:spLocks/>
          </p:cNvSpPr>
          <p:nvPr/>
        </p:nvSpPr>
        <p:spPr>
          <a:xfrm>
            <a:off x="838200" y="5008883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3FC17-CB16-493D-7F54-544D7362E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5399279"/>
            <a:ext cx="10848392" cy="79686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ABAEDC-316E-9047-6D8E-1204663D51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B2EDE9-E6A1-041C-2273-80AEC2CAE386}"/>
              </a:ext>
            </a:extLst>
          </p:cNvPr>
          <p:cNvCxnSpPr>
            <a:cxnSpLocks/>
          </p:cNvCxnSpPr>
          <p:nvPr/>
        </p:nvCxnSpPr>
        <p:spPr>
          <a:xfrm>
            <a:off x="8143875" y="6007872"/>
            <a:ext cx="35427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5F4E1C-40F8-C9E1-5E4D-A9F8F9275AEB}"/>
              </a:ext>
            </a:extLst>
          </p:cNvPr>
          <p:cNvCxnSpPr>
            <a:cxnSpLocks/>
          </p:cNvCxnSpPr>
          <p:nvPr/>
        </p:nvCxnSpPr>
        <p:spPr>
          <a:xfrm>
            <a:off x="838200" y="6196142"/>
            <a:ext cx="27241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54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‘Foreman’ using </a:t>
            </a:r>
            <a:r>
              <a:rPr lang="en-US" dirty="0" err="1"/>
              <a:t>dbt</a:t>
            </a:r>
            <a:r>
              <a:rPr lang="en-US" dirty="0"/>
              <a:t>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52244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7" y="1958236"/>
            <a:ext cx="10848391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1A02BA-61CC-F3AC-23D8-517FCACB59DA}"/>
              </a:ext>
            </a:extLst>
          </p:cNvPr>
          <p:cNvCxnSpPr>
            <a:cxnSpLocks/>
          </p:cNvCxnSpPr>
          <p:nvPr/>
        </p:nvCxnSpPr>
        <p:spPr>
          <a:xfrm>
            <a:off x="6677025" y="3186208"/>
            <a:ext cx="48958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BED328-2018-5E93-740E-514E0AE4BD5C}"/>
              </a:ext>
            </a:extLst>
          </p:cNvPr>
          <p:cNvCxnSpPr>
            <a:cxnSpLocks/>
          </p:cNvCxnSpPr>
          <p:nvPr/>
        </p:nvCxnSpPr>
        <p:spPr>
          <a:xfrm>
            <a:off x="1609725" y="2576608"/>
            <a:ext cx="6248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249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‘Foreman’ using </a:t>
            </a:r>
            <a:r>
              <a:rPr lang="en-US" dirty="0" err="1"/>
              <a:t>dbt</a:t>
            </a:r>
            <a:r>
              <a:rPr lang="en-US" dirty="0"/>
              <a:t>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52244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7" y="1958236"/>
            <a:ext cx="10848391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25E94B-1711-CB04-5F85-023E390D5B92}"/>
              </a:ext>
            </a:extLst>
          </p:cNvPr>
          <p:cNvSpPr txBox="1">
            <a:spLocks/>
          </p:cNvSpPr>
          <p:nvPr/>
        </p:nvSpPr>
        <p:spPr>
          <a:xfrm>
            <a:off x="838198" y="3552327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71E-AD5A-62E2-5E32-C5B225E61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8" y="3957461"/>
            <a:ext cx="10848390" cy="80677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54A7D3-2DC6-5630-A9D9-AD03DF3AB1B6}"/>
              </a:ext>
            </a:extLst>
          </p:cNvPr>
          <p:cNvCxnSpPr>
            <a:cxnSpLocks/>
          </p:cNvCxnSpPr>
          <p:nvPr/>
        </p:nvCxnSpPr>
        <p:spPr>
          <a:xfrm>
            <a:off x="4048125" y="4538758"/>
            <a:ext cx="48196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C93BB3-531E-C049-A8B6-8776D43E742C}"/>
              </a:ext>
            </a:extLst>
          </p:cNvPr>
          <p:cNvCxnSpPr>
            <a:cxnSpLocks/>
          </p:cNvCxnSpPr>
          <p:nvPr/>
        </p:nvCxnSpPr>
        <p:spPr>
          <a:xfrm>
            <a:off x="11268075" y="4538758"/>
            <a:ext cx="4185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45F321-71A5-037D-A463-034E3711401F}"/>
              </a:ext>
            </a:extLst>
          </p:cNvPr>
          <p:cNvCxnSpPr>
            <a:cxnSpLocks/>
          </p:cNvCxnSpPr>
          <p:nvPr/>
        </p:nvCxnSpPr>
        <p:spPr>
          <a:xfrm>
            <a:off x="838197" y="4764235"/>
            <a:ext cx="13906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5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‘Foreman’ using </a:t>
            </a:r>
            <a:r>
              <a:rPr lang="en-US" dirty="0" err="1"/>
              <a:t>dbt</a:t>
            </a:r>
            <a:r>
              <a:rPr lang="en-US" dirty="0"/>
              <a:t>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52244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5DC1E-CF4F-6C77-D199-AC96006C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6" y="5716109"/>
            <a:ext cx="2743200" cy="365125"/>
          </a:xfrm>
        </p:spPr>
        <p:txBody>
          <a:bodyPr/>
          <a:lstStyle/>
          <a:p>
            <a:fld id="{9897A1B7-B53E-4698-8358-E3A37CFDC5C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7" y="1958236"/>
            <a:ext cx="10848391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25E94B-1711-CB04-5F85-023E390D5B92}"/>
              </a:ext>
            </a:extLst>
          </p:cNvPr>
          <p:cNvSpPr txBox="1">
            <a:spLocks/>
          </p:cNvSpPr>
          <p:nvPr/>
        </p:nvSpPr>
        <p:spPr>
          <a:xfrm>
            <a:off x="838198" y="3552327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71E-AD5A-62E2-5E32-C5B225E61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8" y="3957461"/>
            <a:ext cx="10848390" cy="80677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81152F-A4D9-4818-A2B4-33013DE3F7C5}"/>
              </a:ext>
            </a:extLst>
          </p:cNvPr>
          <p:cNvSpPr txBox="1">
            <a:spLocks/>
          </p:cNvSpPr>
          <p:nvPr/>
        </p:nvSpPr>
        <p:spPr>
          <a:xfrm>
            <a:off x="838196" y="5040094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3FC17-CB16-493D-7F54-544D7362E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6" y="5452981"/>
            <a:ext cx="10848392" cy="69572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F45496-4B7B-DF1F-AA75-2179DBE35994}"/>
              </a:ext>
            </a:extLst>
          </p:cNvPr>
          <p:cNvCxnSpPr>
            <a:cxnSpLocks/>
          </p:cNvCxnSpPr>
          <p:nvPr/>
        </p:nvCxnSpPr>
        <p:spPr>
          <a:xfrm>
            <a:off x="7458075" y="6081234"/>
            <a:ext cx="4143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3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62476" cy="2568575"/>
          </a:xfrm>
        </p:spPr>
        <p:txBody>
          <a:bodyPr>
            <a:normAutofit/>
          </a:bodyPr>
          <a:lstStyle/>
          <a:p>
            <a:r>
              <a:rPr lang="en-US" dirty="0"/>
              <a:t>‘Foreman’ with Text-to-SQL instructions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980061-BA82-E82F-00D9-C9595CBD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463" y="5529787"/>
            <a:ext cx="3895725" cy="132556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dbt</a:t>
            </a:r>
            <a:r>
              <a:rPr lang="en-US" b="1" dirty="0"/>
              <a:t> model for the ‘Sessions’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2CB5A-CBB6-95EE-F4E3-8A456124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2649"/>
            <a:ext cx="6372225" cy="63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20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‘Foreman’ with Text-to-SQL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44"/>
            <a:ext cx="714377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504" y="2018466"/>
            <a:ext cx="5213496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4705-21B2-18BC-B456-0B9D4C5E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Data Warehousing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EFED-D30E-1AC6-DF8D-974F4D40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Traditional Data Warehouse: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On-premises infrastructure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High maintenance and operational costs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Limited scalability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1004A-4915-7981-7F61-A0B86273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8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‘Foreman’ with Text-to-SQL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44"/>
            <a:ext cx="714377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504" y="2018466"/>
            <a:ext cx="5213496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88FF70-A911-CD04-2BDD-449C53146528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714377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14128-9BB4-38D4-C6D1-08375FF7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504" y="3889375"/>
            <a:ext cx="5174606" cy="132556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533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‘Foreman’ with Text-to-SQL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44"/>
            <a:ext cx="714377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1974518"/>
            <a:ext cx="8445881" cy="296611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84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to production: Bitter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7D0FE-465C-B77D-82B3-04EE946A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“Once you get past demo datasets, the performance drops”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Databricks: “Text2SQL is Not Enough”</a:t>
            </a:r>
            <a:r>
              <a:rPr lang="en-US" b="1" baseline="30000" dirty="0"/>
              <a:t>1</a:t>
            </a:r>
          </a:p>
          <a:p>
            <a:pPr>
              <a:lnSpc>
                <a:spcPct val="100000"/>
              </a:lnSpc>
            </a:pPr>
            <a:r>
              <a:rPr lang="en-US" dirty="0"/>
              <a:t>Snowflake: “Need for a semantic model”</a:t>
            </a:r>
            <a:r>
              <a:rPr lang="en-US" b="1" baseline="30000" dirty="0"/>
              <a:t>2</a:t>
            </a:r>
          </a:p>
          <a:p>
            <a:pPr>
              <a:lnSpc>
                <a:spcPct val="100000"/>
              </a:lnSpc>
            </a:pPr>
            <a:r>
              <a:rPr lang="en-US" dirty="0"/>
              <a:t>Numbers Station AI (Text-to-SQL start-up): “Text-to-SQL Failures on Enterprise Data”</a:t>
            </a:r>
            <a:r>
              <a:rPr lang="en-US" b="1" baseline="30000" dirty="0"/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B0513-1B8D-A1A1-6887-155CBC4C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9D31A-88A6-7148-294E-0A706FCB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755368"/>
            <a:ext cx="7010400" cy="843189"/>
          </a:xfrm>
        </p:spPr>
        <p:txBody>
          <a:bodyPr/>
          <a:lstStyle/>
          <a:p>
            <a:pPr algn="l"/>
            <a:r>
              <a:rPr lang="en-US" dirty="0"/>
              <a:t>1: arxiv.org/html/2408.14717v1</a:t>
            </a:r>
          </a:p>
          <a:p>
            <a:pPr algn="l"/>
            <a:r>
              <a:rPr lang="en-US" dirty="0"/>
              <a:t>2: snowflake.com/engineering-blog/snowflake-cortex-analyst-behind-the-scenes/</a:t>
            </a:r>
          </a:p>
          <a:p>
            <a:pPr algn="l"/>
            <a:r>
              <a:rPr lang="en-US" dirty="0"/>
              <a:t>3: numbersstation.ai/a-case-study-text-to-</a:t>
            </a:r>
            <a:r>
              <a:rPr lang="en-US" dirty="0" err="1"/>
              <a:t>sql</a:t>
            </a:r>
            <a:r>
              <a:rPr lang="en-US" dirty="0"/>
              <a:t>-failures-on-enterprise-data/</a:t>
            </a:r>
          </a:p>
        </p:txBody>
      </p:sp>
    </p:spTree>
    <p:extLst>
      <p:ext uri="{BB962C8B-B14F-4D97-AF65-F5344CB8AC3E}">
        <p14:creationId xmlns:p14="http://schemas.microsoft.com/office/powerpoint/2010/main" val="4282958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F3791-8597-08F8-D324-5BC769FF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5900929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Embracing the Foreman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D695C-A5EC-A4B6-2BDF-CC70252A6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333297"/>
            <a:ext cx="528066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“Goods sit in the warehouse until information moves them.”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600" dirty="0"/>
              <a:t>C. J. </a:t>
            </a:r>
            <a:r>
              <a:rPr lang="en-US" sz="1600" dirty="0" err="1"/>
              <a:t>Cherryh</a:t>
            </a:r>
            <a:r>
              <a:rPr lang="en-US" sz="1600" dirty="0"/>
              <a:t> (science-fiction writer)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8BCEF-63FE-7498-2D5B-38FD2C48B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0" r="4180"/>
          <a:stretch/>
        </p:blipFill>
        <p:spPr>
          <a:xfrm>
            <a:off x="6475766" y="0"/>
            <a:ext cx="6284686" cy="6858000"/>
          </a:xfrm>
          <a:prstGeom prst="roundRect">
            <a:avLst>
              <a:gd name="adj" fmla="val 2699"/>
            </a:avLst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AA1E8-68CE-2917-5AA6-40B3B5B2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3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9C39-FB0E-53DD-D5DA-49D62F490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478" y="5289979"/>
            <a:ext cx="4525044" cy="1342551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098" name="Picture 2" descr="Data Makers Fest: Call for Speakers @ Sessionize.com">
            <a:extLst>
              <a:ext uri="{FF2B5EF4-FFF2-40B4-BE49-F238E27FC236}">
                <a16:creationId xmlns:a16="http://schemas.microsoft.com/office/drawing/2014/main" id="{6E8E5E2F-3457-9C82-F566-ACFEEFD8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25539" r="64626" b="27945"/>
          <a:stretch/>
        </p:blipFill>
        <p:spPr bwMode="auto">
          <a:xfrm>
            <a:off x="3833478" y="224588"/>
            <a:ext cx="4525044" cy="226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9462F-27CE-4A2C-198C-9B6B99B1B979}"/>
              </a:ext>
            </a:extLst>
          </p:cNvPr>
          <p:cNvSpPr txBox="1"/>
          <p:nvPr/>
        </p:nvSpPr>
        <p:spPr>
          <a:xfrm>
            <a:off x="7150726" y="3704319"/>
            <a:ext cx="2499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luisferreira97/foreman 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3B6B912A-B6FA-F63C-1B8B-50A3BDB0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75" y="347941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6D2C15-112C-49D9-2339-2C463D3F1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95" y="2553242"/>
            <a:ext cx="1219200" cy="1219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25CA21-E146-6A4E-0C47-285BB8E2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95" y="4005528"/>
            <a:ext cx="1219200" cy="1219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6FC55-C7D3-16CB-CBC1-68B08F0E0E55}"/>
              </a:ext>
            </a:extLst>
          </p:cNvPr>
          <p:cNvSpPr txBox="1"/>
          <p:nvPr/>
        </p:nvSpPr>
        <p:spPr>
          <a:xfrm>
            <a:off x="4443078" y="2978913"/>
            <a:ext cx="165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luisferreira97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AA266-129E-B45B-D1A4-5D61650E801B}"/>
              </a:ext>
            </a:extLst>
          </p:cNvPr>
          <p:cNvSpPr txBox="1"/>
          <p:nvPr/>
        </p:nvSpPr>
        <p:spPr>
          <a:xfrm>
            <a:off x="4482386" y="4430318"/>
            <a:ext cx="147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joaocrebelo</a:t>
            </a:r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7F76313-1F47-A481-BDFB-2E1F780CC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71" y="2977438"/>
            <a:ext cx="370807" cy="3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A4A90C4-2B92-EA5B-5E14-CAFFB8AE7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70" y="4428843"/>
            <a:ext cx="370807" cy="3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4705-21B2-18BC-B456-0B9D4C5E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EFED-D30E-1AC6-DF8D-974F4D40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98196"/>
            <a:ext cx="328385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Scalability</a:t>
            </a:r>
          </a:p>
          <a:p>
            <a:pPr>
              <a:lnSpc>
                <a:spcPct val="150000"/>
              </a:lnSpc>
            </a:pPr>
            <a:r>
              <a:rPr lang="en-US" dirty="0"/>
              <a:t>Cost Efficiency</a:t>
            </a:r>
          </a:p>
          <a:p>
            <a:pPr>
              <a:lnSpc>
                <a:spcPct val="150000"/>
              </a:lnSpc>
            </a:pPr>
            <a:r>
              <a:rPr lang="en-US" dirty="0"/>
              <a:t>Performance</a:t>
            </a:r>
          </a:p>
          <a:p>
            <a:pPr>
              <a:lnSpc>
                <a:spcPct val="150000"/>
              </a:lnSpc>
            </a:pPr>
            <a:r>
              <a:rPr lang="en-US" dirty="0"/>
              <a:t>Integration</a:t>
            </a:r>
          </a:p>
        </p:txBody>
      </p:sp>
      <p:pic>
        <p:nvPicPr>
          <p:cNvPr id="9218" name="Picture 2" descr="What is a Cloud Data Warehouse | Informatica">
            <a:extLst>
              <a:ext uri="{FF2B5EF4-FFF2-40B4-BE49-F238E27FC236}">
                <a16:creationId xmlns:a16="http://schemas.microsoft.com/office/drawing/2014/main" id="{ADF9E6F4-B9E7-C040-D888-33FFA75E8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r="16460"/>
          <a:stretch/>
        </p:blipFill>
        <p:spPr bwMode="auto">
          <a:xfrm>
            <a:off x="838200" y="1690688"/>
            <a:ext cx="4528459" cy="42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6599-7E9D-6920-CAB7-BD61987D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4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</a:t>
            </a:r>
            <a:r>
              <a:rPr lang="en-US" dirty="0" err="1"/>
              <a:t>dbt</a:t>
            </a:r>
            <a:r>
              <a:rPr lang="en-US" dirty="0"/>
              <a:t> and “Analytics Engineering”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7374B-B62A-1A66-7E37-0EEF9B8A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877FC-4113-14A3-DAD9-3D145025FEB8}"/>
              </a:ext>
            </a:extLst>
          </p:cNvPr>
          <p:cNvSpPr txBox="1"/>
          <p:nvPr/>
        </p:nvSpPr>
        <p:spPr>
          <a:xfrm>
            <a:off x="838200" y="3075057"/>
            <a:ext cx="413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 Engineer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BCC7B-A4B2-121D-1A26-B0DC7DE268B2}"/>
              </a:ext>
            </a:extLst>
          </p:cNvPr>
          <p:cNvSpPr txBox="1"/>
          <p:nvPr/>
        </p:nvSpPr>
        <p:spPr>
          <a:xfrm>
            <a:off x="6923312" y="3075057"/>
            <a:ext cx="44304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Analytics Engineer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D69CF77-6260-DE13-328A-09559118AAE6}"/>
              </a:ext>
            </a:extLst>
          </p:cNvPr>
          <p:cNvSpPr/>
          <p:nvPr/>
        </p:nvSpPr>
        <p:spPr>
          <a:xfrm>
            <a:off x="5156198" y="3225800"/>
            <a:ext cx="1585686" cy="4064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Dbt</a:t>
            </a:r>
            <a:endParaRPr lang="en-US" dirty="0"/>
          </a:p>
        </p:txBody>
      </p:sp>
      <p:pic>
        <p:nvPicPr>
          <p:cNvPr id="5122" name="Picture 2" descr="What is dbt &amp; what does it offer? | element61">
            <a:extLst>
              <a:ext uri="{FF2B5EF4-FFF2-40B4-BE49-F238E27FC236}">
                <a16:creationId xmlns:a16="http://schemas.microsoft.com/office/drawing/2014/main" id="{B1BD4E3B-9FBC-E9AE-C3A9-BD4D30A3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8894"/>
            <a:ext cx="2060388" cy="75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1558195-FC8C-76D7-3F0A-6985D1D2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36" y="2028852"/>
            <a:ext cx="10448528" cy="38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896EFE-5C21-CF09-D141-BCCECE7E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9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637F-5631-267F-293D-3063312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30" y="1825625"/>
            <a:ext cx="303348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i="1" dirty="0"/>
              <a:t>“Good documentation will help downstream consumers discover and understand the datasets you curate for them.”</a:t>
            </a:r>
          </a:p>
        </p:txBody>
      </p:sp>
      <p:pic>
        <p:nvPicPr>
          <p:cNvPr id="6146" name="Picture 2" descr="Documentation | dbt Developer Hub">
            <a:extLst>
              <a:ext uri="{FF2B5EF4-FFF2-40B4-BE49-F238E27FC236}">
                <a16:creationId xmlns:a16="http://schemas.microsoft.com/office/drawing/2014/main" id="{D72F633D-3BE2-21A5-9909-C653D06BF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9" y="31316"/>
            <a:ext cx="8603858" cy="65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8D206-8B00-FADE-630E-4D54C61B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Warehouse: Common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99314-430B-C29A-759B-FD13D202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F9422E-359D-06C0-0539-FD04D5BD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9" t="2463"/>
          <a:stretch/>
        </p:blipFill>
        <p:spPr>
          <a:xfrm>
            <a:off x="3371646" y="1440430"/>
            <a:ext cx="5448708" cy="51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6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 Literacy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637F-5631-267F-293D-3063312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“The ability to read, understand, create, and communicate data as information.”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5233C-8E64-6E0F-9596-4079501F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9</a:t>
            </a:fld>
            <a:endParaRPr lang="en-US"/>
          </a:p>
        </p:txBody>
      </p:sp>
      <p:pic>
        <p:nvPicPr>
          <p:cNvPr id="12290" name="Picture 2" descr="Importance of Data Literacy - InsightDials Blog">
            <a:extLst>
              <a:ext uri="{FF2B5EF4-FFF2-40B4-BE49-F238E27FC236}">
                <a16:creationId xmlns:a16="http://schemas.microsoft.com/office/drawing/2014/main" id="{9C372A21-7D7C-91D3-12EA-3F6228309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b="12509"/>
          <a:stretch/>
        </p:blipFill>
        <p:spPr bwMode="auto">
          <a:xfrm>
            <a:off x="3581401" y="2751855"/>
            <a:ext cx="7772399" cy="34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5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492</Words>
  <Application>Microsoft Office PowerPoint</Application>
  <PresentationFormat>Widescreen</PresentationFormat>
  <Paragraphs>145</Paragraphs>
  <Slides>34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 Theme</vt:lpstr>
      <vt:lpstr>Foreman</vt:lpstr>
      <vt:lpstr>Warehouse Foreman</vt:lpstr>
      <vt:lpstr>Evolution of Data Warehousing</vt:lpstr>
      <vt:lpstr>The Cloud Data Warehouse</vt:lpstr>
      <vt:lpstr>The role of dbt and “Analytics Engineering”</vt:lpstr>
      <vt:lpstr>Dbt</vt:lpstr>
      <vt:lpstr>dbt docs</vt:lpstr>
      <vt:lpstr>Data Warehouse: Common Problems</vt:lpstr>
      <vt:lpstr>Enhancing Data Literacy</vt:lpstr>
      <vt:lpstr>GenAI for Data Analytics &amp; Data Literacy</vt:lpstr>
      <vt:lpstr>GenAI Investment by Business Function</vt:lpstr>
      <vt:lpstr>The ‘Data Warehouse Foreman’</vt:lpstr>
      <vt:lpstr>Retrieval Augmented Generation (RAG)</vt:lpstr>
      <vt:lpstr>Retrieval Augmented Generation (RAG)</vt:lpstr>
      <vt:lpstr>Retrieval Augmented Generation (RAG)</vt:lpstr>
      <vt:lpstr>The ‘Foreman’ RAG</vt:lpstr>
      <vt:lpstr>The ‘Foreman’ RAG</vt:lpstr>
      <vt:lpstr>The ‘Foreman’ RAG</vt:lpstr>
      <vt:lpstr>The ‘Foreman’ RAG</vt:lpstr>
      <vt:lpstr>Example: Data Makers Fest</vt:lpstr>
      <vt:lpstr>Questions with ‘base’ LLM</vt:lpstr>
      <vt:lpstr>Questions with ‘base’ LLM</vt:lpstr>
      <vt:lpstr>Questions with ‘base’ LLM</vt:lpstr>
      <vt:lpstr>Questions with ‘base’ LLM</vt:lpstr>
      <vt:lpstr>Questions with ‘Foreman’ using dbt docs</vt:lpstr>
      <vt:lpstr>Questions with ‘Foreman’ using dbt docs</vt:lpstr>
      <vt:lpstr>Questions with ‘Foreman’ using dbt docs</vt:lpstr>
      <vt:lpstr>‘Foreman’ with Text-to-SQL instructions</vt:lpstr>
      <vt:lpstr>‘Foreman’ with Text-to-SQL instructions</vt:lpstr>
      <vt:lpstr>‘Foreman’ with Text-to-SQL instructions</vt:lpstr>
      <vt:lpstr>‘Foreman’ with Text-to-SQL instructions</vt:lpstr>
      <vt:lpstr>Road to production: Bitter lessons</vt:lpstr>
      <vt:lpstr>Embracing the Foreman</vt:lpstr>
      <vt:lpstr>Thank you!</vt:lpstr>
    </vt:vector>
  </TitlesOfParts>
  <Company>Critical Techworks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Luís Fernando Ferreira</dc:creator>
  <cp:lastModifiedBy>Luís Fernando Ferreira</cp:lastModifiedBy>
  <cp:revision>30</cp:revision>
  <dcterms:created xsi:type="dcterms:W3CDTF">2024-09-04T14:39:04Z</dcterms:created>
  <dcterms:modified xsi:type="dcterms:W3CDTF">2024-09-11T16:32:21Z</dcterms:modified>
</cp:coreProperties>
</file>